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6858000" cx="9144000"/>
  <p:notesSz cx="6858000" cy="9144000"/>
  <p:embeddedFontLst>
    <p:embeddedFont>
      <p:font typeface="Century Schoolboo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D8B653-C005-4FB2-98C9-21E4AB97B145}">
  <a:tblStyle styleId="{77D8B653-C005-4FB2-98C9-21E4AB97B14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CenturySchoolbook-bold.fntdata"/><Relationship Id="rId14" Type="http://schemas.openxmlformats.org/officeDocument/2006/relationships/slide" Target="slides/slide7.xml"/><Relationship Id="rId36" Type="http://schemas.openxmlformats.org/officeDocument/2006/relationships/font" Target="fonts/CenturySchoolbook-regular.fntdata"/><Relationship Id="rId17" Type="http://schemas.openxmlformats.org/officeDocument/2006/relationships/slide" Target="slides/slide10.xml"/><Relationship Id="rId39" Type="http://schemas.openxmlformats.org/officeDocument/2006/relationships/font" Target="fonts/CenturySchoolbook-boldItalic.fntdata"/><Relationship Id="rId16" Type="http://schemas.openxmlformats.org/officeDocument/2006/relationships/slide" Target="slides/slide9.xml"/><Relationship Id="rId38" Type="http://schemas.openxmlformats.org/officeDocument/2006/relationships/font" Target="fonts/CenturySchoolbook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f1c1e9f62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f1c1e9f62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df1c1e9f62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f1c1e9f62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f1c1e9f62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df1c1e9f62_0_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2a529e214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2a529e214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2a529e214_0_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p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16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/>
          <p:nvPr>
            <p:ph idx="2" type="sldImg"/>
          </p:nvPr>
        </p:nvSpPr>
        <p:spPr>
          <a:xfrm>
            <a:off x="1143000" y="685800"/>
            <a:ext cx="457128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2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a7375f4e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a7375f4e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f2a7375f4e_0_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2a7375f4e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2a7375f4e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f2a7375f4e_0_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2a7375f4e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2a7375f4e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f2a7375f4e_0_14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2a7375f4e_0_1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2a7375f4e_0_1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f2a7375f4e_0_19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f1c1e9f62_0_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f1c1e9f62_0_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f1c1e9f62_0_2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2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000" y="685800"/>
            <a:ext cx="4571280" cy="34282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286000" y="3124080"/>
            <a:ext cx="6171480" cy="877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" type="subTitle"/>
          </p:nvPr>
        </p:nvSpPr>
        <p:spPr>
          <a:xfrm>
            <a:off x="2286000" y="3124080"/>
            <a:ext cx="6171480" cy="877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4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7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9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9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286000" y="3124080"/>
            <a:ext cx="6171480" cy="877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80880" y="0"/>
            <a:ext cx="608760" cy="6857280"/>
          </a:xfrm>
          <a:prstGeom prst="rect">
            <a:avLst/>
          </a:prstGeom>
          <a:solidFill>
            <a:srgbClr val="A8A8A8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76480" y="0"/>
            <a:ext cx="104040" cy="6857280"/>
          </a:xfrm>
          <a:prstGeom prst="rect">
            <a:avLst/>
          </a:prstGeom>
          <a:solidFill>
            <a:srgbClr val="CACACA">
              <a:alpha val="3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990720" y="0"/>
            <a:ext cx="181080" cy="6857280"/>
          </a:xfrm>
          <a:prstGeom prst="rect">
            <a:avLst/>
          </a:prstGeom>
          <a:solidFill>
            <a:srgbClr val="CACACA">
              <a:alpha val="6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141200" y="0"/>
            <a:ext cx="229680" cy="6857280"/>
          </a:xfrm>
          <a:prstGeom prst="rect">
            <a:avLst/>
          </a:prstGeom>
          <a:solidFill>
            <a:srgbClr val="E6E6E6">
              <a:alpha val="7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0620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"/>
          <p:cNvSpPr/>
          <p:nvPr/>
        </p:nvSpPr>
        <p:spPr>
          <a:xfrm>
            <a:off x="91440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" name="Google Shape;16;p1"/>
          <p:cNvSpPr/>
          <p:nvPr/>
        </p:nvSpPr>
        <p:spPr>
          <a:xfrm>
            <a:off x="85428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" name="Google Shape;17;p1"/>
          <p:cNvSpPr/>
          <p:nvPr/>
        </p:nvSpPr>
        <p:spPr>
          <a:xfrm>
            <a:off x="172656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1"/>
          <p:cNvSpPr/>
          <p:nvPr/>
        </p:nvSpPr>
        <p:spPr>
          <a:xfrm>
            <a:off x="106668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"/>
          <p:cNvSpPr/>
          <p:nvPr/>
        </p:nvSpPr>
        <p:spPr>
          <a:xfrm>
            <a:off x="911376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1"/>
          <p:cNvSpPr/>
          <p:nvPr/>
        </p:nvSpPr>
        <p:spPr>
          <a:xfrm>
            <a:off x="1219320" y="0"/>
            <a:ext cx="75600" cy="6857280"/>
          </a:xfrm>
          <a:prstGeom prst="rect">
            <a:avLst/>
          </a:prstGeom>
          <a:solidFill>
            <a:srgbClr val="A8A8A8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09480" y="3429000"/>
            <a:ext cx="1294560" cy="12945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1309680" y="4866840"/>
            <a:ext cx="640800" cy="64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1091160" y="5500800"/>
            <a:ext cx="136440" cy="1364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1664280" y="5788080"/>
            <a:ext cx="273600" cy="27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1905120" y="4495680"/>
            <a:ext cx="365040" cy="365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87631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4"/>
          <p:cNvSpPr/>
          <p:nvPr/>
        </p:nvSpPr>
        <p:spPr>
          <a:xfrm>
            <a:off x="763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4"/>
          <p:cNvSpPr/>
          <p:nvPr/>
        </p:nvSpPr>
        <p:spPr>
          <a:xfrm>
            <a:off x="89917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4"/>
          <p:cNvSpPr/>
          <p:nvPr/>
        </p:nvSpPr>
        <p:spPr>
          <a:xfrm>
            <a:off x="8839080" y="0"/>
            <a:ext cx="304200" cy="6857280"/>
          </a:xfrm>
          <a:prstGeom prst="rect">
            <a:avLst/>
          </a:prstGeom>
          <a:solidFill>
            <a:srgbClr val="A8A8A8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891540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4"/>
          <p:cNvSpPr/>
          <p:nvPr/>
        </p:nvSpPr>
        <p:spPr>
          <a:xfrm>
            <a:off x="8156520" y="5715000"/>
            <a:ext cx="547920" cy="547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/>
        </p:nvSpPr>
        <p:spPr>
          <a:xfrm>
            <a:off x="87631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7"/>
          <p:cNvSpPr/>
          <p:nvPr/>
        </p:nvSpPr>
        <p:spPr>
          <a:xfrm>
            <a:off x="763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57225">
            <a:solidFill>
              <a:srgbClr val="A8A8A8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7"/>
          <p:cNvSpPr/>
          <p:nvPr/>
        </p:nvSpPr>
        <p:spPr>
          <a:xfrm>
            <a:off x="899172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7"/>
          <p:cNvSpPr/>
          <p:nvPr/>
        </p:nvSpPr>
        <p:spPr>
          <a:xfrm>
            <a:off x="8839080" y="0"/>
            <a:ext cx="304200" cy="6857280"/>
          </a:xfrm>
          <a:prstGeom prst="rect">
            <a:avLst/>
          </a:prstGeom>
          <a:solidFill>
            <a:srgbClr val="A8A8A8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8915400" y="0"/>
            <a:ext cx="360" cy="685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7"/>
          <p:cNvSpPr/>
          <p:nvPr/>
        </p:nvSpPr>
        <p:spPr>
          <a:xfrm>
            <a:off x="8156520" y="5715000"/>
            <a:ext cx="547920" cy="5479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2286000" y="3124080"/>
            <a:ext cx="617148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americantutoringassociation.org/" TargetMode="External"/><Relationship Id="rId4" Type="http://schemas.openxmlformats.org/officeDocument/2006/relationships/hyperlink" Target="https://www.researchgate.net/publication/320656534_Can_Online_Tutors_Im%20prove_the_Quality_of_E-learning" TargetMode="External"/><Relationship Id="rId5" Type="http://schemas.openxmlformats.org/officeDocument/2006/relationships/hyperlink" Target="http://merotuto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/>
        </p:nvSpPr>
        <p:spPr>
          <a:xfrm>
            <a:off x="0" y="152280"/>
            <a:ext cx="9143280" cy="7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400" cap="small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24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EVEREST ENGINEERING COLLEGE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/>
          <p:nvPr/>
        </p:nvSpPr>
        <p:spPr>
          <a:xfrm>
            <a:off x="0" y="2988000"/>
            <a:ext cx="91434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rPr b="1" i="0" lang="en-US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b="0" i="0" sz="16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rPr b="1" lang="en-US" sz="1670">
                <a:latin typeface="Times New Roman"/>
                <a:ea typeface="Times New Roman"/>
                <a:cs typeface="Times New Roman"/>
                <a:sym typeface="Times New Roman"/>
              </a:rPr>
              <a:t>FINAL</a:t>
            </a:r>
            <a:r>
              <a:rPr b="1" i="0" lang="en-US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DEFENSE</a:t>
            </a:r>
            <a:r>
              <a:rPr lang="en-US" sz="1670"/>
              <a:t> </a:t>
            </a:r>
            <a:r>
              <a:rPr b="1" i="0" lang="en-US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b="0" i="0" sz="16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rPr b="1" i="0" lang="en-US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“GATE”</a:t>
            </a:r>
            <a:endParaRPr b="1"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t/>
            </a:r>
            <a:endParaRPr b="1" sz="167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Arial"/>
              <a:buNone/>
            </a:pPr>
            <a:r>
              <a:rPr b="1" i="0" lang="en-US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Project Group Member </a:t>
            </a:r>
            <a:endParaRPr b="0" i="0" sz="16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Avaya Poudel [19120045]</a:t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Bigyan Luitel [19120049]</a:t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Pawan Kharel [19120069]</a:t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Prabin Bhusal [19120072]</a:t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t/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r>
              <a:rPr b="1" lang="en-US" sz="1480">
                <a:latin typeface="Times New Roman"/>
                <a:ea typeface="Times New Roman"/>
                <a:cs typeface="Times New Roman"/>
                <a:sym typeface="Times New Roman"/>
              </a:rPr>
              <a:t>26th of September 2021</a:t>
            </a:r>
            <a:endParaRPr b="0" i="0" sz="14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cer\Desktop\37383522_1463099130502503_5816969608233484288_n.jpg" id="235" name="Google Shape;2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0535" y="947515"/>
            <a:ext cx="1964880" cy="20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/>
        </p:nvSpPr>
        <p:spPr>
          <a:xfrm>
            <a:off x="273025" y="192725"/>
            <a:ext cx="849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144550" y="963650"/>
            <a:ext cx="84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00" y="1124250"/>
            <a:ext cx="7548626" cy="51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/>
          <p:nvPr/>
        </p:nvSpPr>
        <p:spPr>
          <a:xfrm>
            <a:off x="530013" y="6410925"/>
            <a:ext cx="74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Figure: Spiral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8239450" y="5749775"/>
            <a:ext cx="4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8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0"/>
          <p:cNvSpPr/>
          <p:nvPr/>
        </p:nvSpPr>
        <p:spPr>
          <a:xfrm>
            <a:off x="457200" y="1600200"/>
            <a:ext cx="7466760" cy="487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Requirement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48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7040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/>
          <p:nvPr/>
        </p:nvSpPr>
        <p:spPr>
          <a:xfrm>
            <a:off x="457200" y="274680"/>
            <a:ext cx="7781400" cy="639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</a:t>
            </a:r>
            <a:r>
              <a:rPr b="1" lang="en-US" sz="4000" cap="small">
                <a:latin typeface="Century Schoolbook"/>
                <a:ea typeface="Century Schoolbook"/>
                <a:cs typeface="Century Schoolbook"/>
                <a:sym typeface="Century Schoolbook"/>
              </a:rPr>
              <a:t>LOCK</a:t>
            </a:r>
            <a:r>
              <a:rPr b="1" i="0" lang="en-US" sz="4000" u="none" cap="small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b="1" lang="en-US" sz="4000" cap="small">
                <a:latin typeface="Century Schoolbook"/>
                <a:ea typeface="Century Schoolbook"/>
                <a:cs typeface="Century Schoolbook"/>
                <a:sym typeface="Century Schoolbook"/>
              </a:rPr>
              <a:t>DIAGRAM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8129160" y="5734080"/>
            <a:ext cx="608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1"/>
          <p:cNvSpPr/>
          <p:nvPr/>
        </p:nvSpPr>
        <p:spPr>
          <a:xfrm>
            <a:off x="2413080" y="5608440"/>
            <a:ext cx="4316760" cy="269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Block diagram of GATE website</a:t>
            </a:r>
            <a:endParaRPr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" y="1167850"/>
            <a:ext cx="8585451" cy="4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2"/>
          <p:cNvPicPr preferRelativeResize="0"/>
          <p:nvPr/>
        </p:nvPicPr>
        <p:blipFill rotWithShape="1">
          <a:blip r:embed="rId3">
            <a:alphaModFix/>
          </a:blip>
          <a:srcRect b="-2219" l="0" r="0" t="2220"/>
          <a:stretch/>
        </p:blipFill>
        <p:spPr>
          <a:xfrm>
            <a:off x="224850" y="1453300"/>
            <a:ext cx="8512275" cy="48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/>
        </p:nvSpPr>
        <p:spPr>
          <a:xfrm>
            <a:off x="112425" y="240925"/>
            <a:ext cx="862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DATA FLOW DIAGRAM 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52"/>
          <p:cNvSpPr txBox="1"/>
          <p:nvPr/>
        </p:nvSpPr>
        <p:spPr>
          <a:xfrm>
            <a:off x="3180050" y="6263725"/>
            <a:ext cx="35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Figure: Data Flow Diagram 0 level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8207125" y="5863525"/>
            <a:ext cx="6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6" y="943975"/>
            <a:ext cx="7933575" cy="49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3"/>
          <p:cNvSpPr txBox="1"/>
          <p:nvPr/>
        </p:nvSpPr>
        <p:spPr>
          <a:xfrm>
            <a:off x="2548700" y="6002850"/>
            <a:ext cx="37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Data Flow Diagram 1 level</a:t>
            </a:r>
            <a:endParaRPr/>
          </a:p>
        </p:txBody>
      </p:sp>
      <p:sp>
        <p:nvSpPr>
          <p:cNvPr id="334" name="Google Shape;334;p53"/>
          <p:cNvSpPr txBox="1"/>
          <p:nvPr/>
        </p:nvSpPr>
        <p:spPr>
          <a:xfrm>
            <a:off x="1260375" y="0"/>
            <a:ext cx="6086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 </a:t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3"/>
          <p:cNvSpPr txBox="1"/>
          <p:nvPr/>
        </p:nvSpPr>
        <p:spPr>
          <a:xfrm>
            <a:off x="8143300" y="5813425"/>
            <a:ext cx="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12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/>
          <p:nvPr/>
        </p:nvSpPr>
        <p:spPr>
          <a:xfrm>
            <a:off x="534600" y="487080"/>
            <a:ext cx="7466760" cy="563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 cap="small">
                <a:latin typeface="Century Schoolbook"/>
                <a:ea typeface="Century Schoolbook"/>
                <a:cs typeface="Century Schoolbook"/>
                <a:sym typeface="Century Schoolbook"/>
              </a:rPr>
              <a:t>BUDGET ANALYSIS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2" name="Google Shape;342;p54"/>
          <p:cNvGraphicFramePr/>
          <p:nvPr/>
        </p:nvGraphicFramePr>
        <p:xfrm>
          <a:off x="889920" y="1846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{77D8B653-C005-4FB2-98C9-21E4AB97B145}</a:tableStyleId>
              </a:tblPr>
              <a:tblGrid>
                <a:gridCol w="3619450"/>
                <a:gridCol w="3619450"/>
              </a:tblGrid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Hourly cost per programmer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Rs.50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 of hours per day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hours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 of working days per week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Period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week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Extra cost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Rs.500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project cost 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Rs.10,500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075" marL="9107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3" name="Google Shape;343;p54"/>
          <p:cNvSpPr/>
          <p:nvPr/>
        </p:nvSpPr>
        <p:spPr>
          <a:xfrm>
            <a:off x="2600280" y="4814640"/>
            <a:ext cx="4365360" cy="5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4"/>
          <p:cNvSpPr txBox="1"/>
          <p:nvPr/>
        </p:nvSpPr>
        <p:spPr>
          <a:xfrm>
            <a:off x="2746400" y="1248188"/>
            <a:ext cx="33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Budget Analysis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ANTT</a:t>
            </a: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CHART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5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5"/>
          <p:cNvSpPr/>
          <p:nvPr/>
        </p:nvSpPr>
        <p:spPr>
          <a:xfrm>
            <a:off x="2971443" y="5832730"/>
            <a:ext cx="3201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Figure: Gantt 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75680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3" y="1118475"/>
            <a:ext cx="8535374" cy="53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/>
          <p:nvPr/>
        </p:nvSpPr>
        <p:spPr>
          <a:xfrm>
            <a:off x="6703575" y="2195295"/>
            <a:ext cx="7771800" cy="5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600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7040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457200" y="274680"/>
            <a:ext cx="7466760" cy="715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UTPUT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/>
        </p:nvSpPr>
        <p:spPr>
          <a:xfrm>
            <a:off x="8191050" y="5846125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5" y="730575"/>
            <a:ext cx="8528352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/>
        </p:nvSpPr>
        <p:spPr>
          <a:xfrm>
            <a:off x="8191050" y="5846125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50" y="750250"/>
            <a:ext cx="8271374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/>
          <p:nvPr/>
        </p:nvSpPr>
        <p:spPr>
          <a:xfrm>
            <a:off x="96350" y="88025"/>
            <a:ext cx="86568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1"/>
          <p:cNvSpPr/>
          <p:nvPr/>
        </p:nvSpPr>
        <p:spPr>
          <a:xfrm>
            <a:off x="228600" y="685800"/>
            <a:ext cx="76953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73599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599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statement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Objective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Applications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Features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Study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Literature Review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8.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Methodology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Output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647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7040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/>
          <p:nvPr/>
        </p:nvSpPr>
        <p:spPr>
          <a:xfrm>
            <a:off x="8191050" y="5846125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18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5" y="682425"/>
            <a:ext cx="8445499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/>
        </p:nvSpPr>
        <p:spPr>
          <a:xfrm>
            <a:off x="8191050" y="5846125"/>
            <a:ext cx="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19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0" y="746650"/>
            <a:ext cx="8319523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5701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/>
          <p:nvPr/>
        </p:nvSpPr>
        <p:spPr>
          <a:xfrm>
            <a:off x="112425" y="144550"/>
            <a:ext cx="86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PROBLEM FACED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128475" y="1397300"/>
            <a:ext cx="852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Lack of proper group discussing and physical interaction.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Problem in sending email.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Debugging problems.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Connecting front end with API’s.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8207125" y="5798000"/>
            <a:ext cx="6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24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/>
          <p:nvPr/>
        </p:nvSpPr>
        <p:spPr>
          <a:xfrm>
            <a:off x="457200" y="274680"/>
            <a:ext cx="7466760" cy="715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6"/>
          <p:cNvSpPr/>
          <p:nvPr/>
        </p:nvSpPr>
        <p:spPr>
          <a:xfrm>
            <a:off x="356760" y="990720"/>
            <a:ext cx="7771680" cy="559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69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Alija, I., &amp; Florjancic, V. (2007). Can Online Tutors Improve the Quality of E-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? Research Gate. Retrieved from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https://www.researchgate.net/publication/320656534_Can_Online_Tutors_Im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prove_the_Quality_of_E-learning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American Tutor Association. (2001). Retrieved from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http://www.americantutoringassociation.org/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Mero Tutor. (2016). Retrieved from Mero Tutor: www.merotutor.com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64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NRS Services Pvt. Ltd. (2018). Retrieved from Hamro Tuition Nepal:hamrotuitionnepal.com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66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/>
          <p:nvPr/>
        </p:nvSpPr>
        <p:spPr>
          <a:xfrm>
            <a:off x="304920" y="1066680"/>
            <a:ext cx="8305200" cy="26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small" strike="noStrike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</a:t>
            </a:r>
            <a:r>
              <a:rPr b="1" i="0" lang="en-US" sz="54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you...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7"/>
          <p:cNvSpPr/>
          <p:nvPr/>
        </p:nvSpPr>
        <p:spPr>
          <a:xfrm>
            <a:off x="4384625" y="4495675"/>
            <a:ext cx="45132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970"/>
              <a:buFont typeface="Arial"/>
              <a:buNone/>
            </a:pPr>
            <a:r>
              <a:rPr b="1" i="0" lang="en-US" sz="2970" u="none" cap="none" strike="noStrike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                                                                                            </a:t>
            </a:r>
            <a:r>
              <a:rPr b="1" lang="en-US" sz="3580">
                <a:latin typeface="Times New Roman"/>
                <a:ea typeface="Times New Roman"/>
                <a:cs typeface="Times New Roman"/>
                <a:sym typeface="Times New Roman"/>
              </a:rPr>
              <a:t>Let’s Have a Demo!!</a:t>
            </a:r>
            <a:endParaRPr b="0" i="0" sz="35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/>
          <p:nvPr/>
        </p:nvSpPr>
        <p:spPr>
          <a:xfrm>
            <a:off x="457200" y="274680"/>
            <a:ext cx="7466760" cy="10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149040" y="1295280"/>
            <a:ext cx="8305200" cy="475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ommon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latform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GATE is good for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relevant results.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Network/Bridge.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42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457200" y="0"/>
            <a:ext cx="7466760" cy="12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</a:t>
            </a:r>
            <a:r>
              <a:rPr b="1" lang="en-US" sz="4000" cap="small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457200" y="1600200"/>
            <a:ext cx="7466760" cy="4872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 consuming and tiring.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find qualified tutors.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 responsive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erification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issues.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ecur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ity Problems.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Limited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760" lvl="0" marL="27432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760" lvl="0" marL="27432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3760" lvl="0" marL="27432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OBJECTIVE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457225" y="1776250"/>
            <a:ext cx="7466700" cy="4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find tutors for students easily and provide opportunity to the qualified tutors.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/>
          <p:nvPr/>
        </p:nvSpPr>
        <p:spPr>
          <a:xfrm>
            <a:off x="457200" y="152280"/>
            <a:ext cx="7466760" cy="106596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APPLICATION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457200" y="1390680"/>
            <a:ext cx="7466760" cy="517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Students/Parents can 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asily get a tutor.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Tutors can just sign in and get students (job).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Parents/Students can select tutors as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per their requirement.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system can improve the 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ecur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ity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and Tutoring Culture.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/>
          <p:nvPr/>
        </p:nvSpPr>
        <p:spPr>
          <a:xfrm>
            <a:off x="457200" y="10"/>
            <a:ext cx="74667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 FEATURES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6"/>
          <p:cNvSpPr/>
          <p:nvPr/>
        </p:nvSpPr>
        <p:spPr>
          <a:xfrm>
            <a:off x="457175" y="1273420"/>
            <a:ext cx="7466700" cy="4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Tutor can: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 Up/Login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Manage Profile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Manage Schedule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Student/Parent can: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 Up/Login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Manage Profile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Hire a tutor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1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can: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View tutor/ Student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Manage Tutor/ Student Profile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See WebApp Data and Details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Respond to all kind of Requests by tutor and Students.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46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/>
          <p:nvPr/>
        </p:nvSpPr>
        <p:spPr>
          <a:xfrm>
            <a:off x="457200" y="274680"/>
            <a:ext cx="7466760" cy="114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STUDY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7"/>
          <p:cNvSpPr/>
          <p:nvPr/>
        </p:nvSpPr>
        <p:spPr>
          <a:xfrm>
            <a:off x="457200" y="1600200"/>
            <a:ext cx="7466700" cy="4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2239" lvl="0" marL="274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Economic Feasibility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2239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Feasibilit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2239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Feasibility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2240" lvl="0" marL="274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Feasibility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7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/>
          <p:nvPr/>
        </p:nvSpPr>
        <p:spPr>
          <a:xfrm>
            <a:off x="232350" y="197875"/>
            <a:ext cx="84405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ITERATURE</a:t>
            </a:r>
            <a:r>
              <a:rPr b="1" i="0" lang="en-US" sz="4000" u="none" cap="small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4000" cap="small"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8"/>
          <p:cNvSpPr/>
          <p:nvPr/>
        </p:nvSpPr>
        <p:spPr>
          <a:xfrm>
            <a:off x="457200" y="1340280"/>
            <a:ext cx="7466760" cy="50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per American Tutor Association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0" lang="en-US" sz="1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American Tutor Association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 tutor must have a typical requirement to be a tutor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 But,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 not have any sort of tutor association i.e. we do not have any criteria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become a tutor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36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❖"/>
            </a:pP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per the article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(Alija &amp; Florjancic, 2007)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tutoring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a solution to quality issues of learning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MeroTutor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Tutor monitoring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their qualification is not properly examined. (Mero Tutor, 2016)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Tuition App: Not accessible to all type users. (NRS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Services Pvt. Ltd., 2018)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8129160" y="5734080"/>
            <a:ext cx="608760" cy="520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000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